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88" r:id="rId5"/>
    <p:sldId id="273" r:id="rId6"/>
    <p:sldId id="275" r:id="rId7"/>
    <p:sldId id="259" r:id="rId8"/>
    <p:sldId id="282" r:id="rId9"/>
    <p:sldId id="287" r:id="rId10"/>
    <p:sldId id="281" r:id="rId11"/>
    <p:sldId id="283" r:id="rId12"/>
    <p:sldId id="284" r:id="rId13"/>
    <p:sldId id="276" r:id="rId14"/>
    <p:sldId id="277" r:id="rId15"/>
    <p:sldId id="267" r:id="rId16"/>
    <p:sldId id="278" r:id="rId17"/>
    <p:sldId id="28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94" autoAdjust="0"/>
  </p:normalViewPr>
  <p:slideViewPr>
    <p:cSldViewPr snapToGrid="0">
      <p:cViewPr varScale="1">
        <p:scale>
          <a:sx n="75" d="100"/>
          <a:sy n="75" d="100"/>
        </p:scale>
        <p:origin x="288" y="2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CA527-F925-414F-B4F4-8F4244CDDC80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7E2AA-278D-0B48-A5DE-00B1FC5BDA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55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7E2AA-278D-0B48-A5DE-00B1FC5BDAF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272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>
            <a:extLst>
              <a:ext uri="{FF2B5EF4-FFF2-40B4-BE49-F238E27FC236}">
                <a16:creationId xmlns:a16="http://schemas.microsoft.com/office/drawing/2014/main" id="{D56268A4-B555-72BE-6160-318763EC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D44DBA-D665-923B-A38C-C68A9C03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4">
            <a:extLst>
              <a:ext uri="{FF2B5EF4-FFF2-40B4-BE49-F238E27FC236}">
                <a16:creationId xmlns:a16="http://schemas.microsoft.com/office/drawing/2014/main" id="{7C62E1FE-8CAE-1FE1-6A91-DFE7F1D87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6219"/>
            <a:ext cx="10389243" cy="1424470"/>
          </a:xfrm>
        </p:spPr>
        <p:txBody>
          <a:bodyPr anchor="ctr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79325"/>
            <a:ext cx="3490732" cy="4297680"/>
          </a:xfrm>
        </p:spPr>
        <p:txBody>
          <a:bodyPr tIns="27432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 indent="0">
              <a:spcBef>
                <a:spcPts val="1000"/>
              </a:spcBef>
              <a:spcAft>
                <a:spcPts val="1000"/>
              </a:spcAft>
              <a:buNone/>
              <a:defRPr sz="1800"/>
            </a:lvl2pPr>
            <a:lvl3pPr marL="685800" indent="0">
              <a:spcBef>
                <a:spcPts val="1000"/>
              </a:spcBef>
              <a:spcAft>
                <a:spcPts val="1000"/>
              </a:spcAft>
              <a:buNone/>
              <a:defRPr sz="1800"/>
            </a:lvl3pPr>
            <a:lvl4pPr marL="1143000" indent="0">
              <a:spcBef>
                <a:spcPts val="1000"/>
              </a:spcBef>
              <a:spcAft>
                <a:spcPts val="1000"/>
              </a:spcAft>
              <a:buNone/>
              <a:defRPr sz="1800"/>
            </a:lvl4pPr>
            <a:lvl5pPr marL="1600200" indent="0">
              <a:spcBef>
                <a:spcPts val="1000"/>
              </a:spcBef>
              <a:spcAft>
                <a:spcPts val="10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02552" y="1779325"/>
            <a:ext cx="6724891" cy="4297680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7">
            <a:extLst>
              <a:ext uri="{FF2B5EF4-FFF2-40B4-BE49-F238E27FC236}">
                <a16:creationId xmlns:a16="http://schemas.microsoft.com/office/drawing/2014/main" id="{32B61A96-5F36-8895-B920-FC12FD76D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74BC39-6D56-474E-28BE-99260516A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3070" y="914400"/>
            <a:ext cx="10045861" cy="114668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23687" y="2288614"/>
            <a:ext cx="5382228" cy="347557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sz="1800"/>
            </a:lvl1pPr>
            <a:lvl2pPr marL="685800">
              <a:spcBef>
                <a:spcPts val="600"/>
              </a:spcBef>
              <a:spcAft>
                <a:spcPts val="600"/>
              </a:spcAft>
              <a:defRPr sz="1800"/>
            </a:lvl2pPr>
            <a:lvl3pPr marL="1143000">
              <a:spcBef>
                <a:spcPts val="600"/>
              </a:spcBef>
              <a:spcAft>
                <a:spcPts val="600"/>
              </a:spcAft>
              <a:defRPr sz="1800"/>
            </a:lvl3pPr>
            <a:lvl4pPr marL="1600200">
              <a:spcBef>
                <a:spcPts val="600"/>
              </a:spcBef>
              <a:spcAft>
                <a:spcPts val="600"/>
              </a:spcAft>
              <a:defRPr sz="1800"/>
            </a:lvl4pPr>
            <a:lvl5pPr marL="20574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51790" y="2288614"/>
            <a:ext cx="3108960" cy="3475578"/>
          </a:xfrm>
        </p:spPr>
        <p:txBody>
          <a:bodyPr tIns="9144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685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64">
            <a:extLst>
              <a:ext uri="{FF2B5EF4-FFF2-40B4-BE49-F238E27FC236}">
                <a16:creationId xmlns:a16="http://schemas.microsoft.com/office/drawing/2014/main" id="{55E792AE-CF37-9DD8-2703-49480775F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629"/>
            <a:ext cx="10515600" cy="132556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914400" y="1779325"/>
            <a:ext cx="10361676" cy="42976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3">
            <a:extLst>
              <a:ext uri="{FF2B5EF4-FFF2-40B4-BE49-F238E27FC236}">
                <a16:creationId xmlns:a16="http://schemas.microsoft.com/office/drawing/2014/main" id="{A1BB4149-7987-3EF4-952D-2271B4DD8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B335AD-7A4B-841B-52BC-8FF32D99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99368" y="0"/>
            <a:ext cx="4593265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5" y="92597"/>
            <a:ext cx="3905250" cy="3032567"/>
          </a:xfrm>
        </p:spPr>
        <p:txBody>
          <a:bodyPr anchor="b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3E19FD-68BB-0F8D-21CF-9E48B80607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43375" y="4004321"/>
            <a:ext cx="3905250" cy="27432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8">
            <a:extLst>
              <a:ext uri="{FF2B5EF4-FFF2-40B4-BE49-F238E27FC236}">
                <a16:creationId xmlns:a16="http://schemas.microsoft.com/office/drawing/2014/main" id="{31550E6E-10D6-E75A-F6B1-8800DAC2C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038" y="1457865"/>
            <a:ext cx="3200400" cy="4580626"/>
          </a:xfrm>
        </p:spPr>
        <p:txBody>
          <a:bodyPr anchor="t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96287" y="1457864"/>
            <a:ext cx="4986068" cy="4580627"/>
          </a:xfrm>
        </p:spPr>
        <p:txBody>
          <a:bodyPr tIns="4572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sz="2400"/>
            </a:lvl1pPr>
            <a:lvl2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2000"/>
            </a:lvl2pPr>
            <a:lvl3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800"/>
            </a:lvl3pPr>
            <a:lvl4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4pPr>
            <a:lvl5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61F88592-24FD-96EC-ADB3-C0B7682D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lIns="274320" rIns="274320" anchor="ctr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4424" y="787077"/>
            <a:ext cx="5166167" cy="5289631"/>
          </a:xfrm>
          <a:solidFill>
            <a:schemeClr val="bg1">
              <a:alpha val="95000"/>
            </a:schemeClr>
          </a:solidFill>
        </p:spPr>
        <p:txBody>
          <a:bodyPr>
            <a:noAutofit/>
          </a:bodyPr>
          <a:lstStyle>
            <a:lvl1pPr marL="342900" indent="-342900" algn="ctr"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>
            <a:extLst>
              <a:ext uri="{FF2B5EF4-FFF2-40B4-BE49-F238E27FC236}">
                <a16:creationId xmlns:a16="http://schemas.microsoft.com/office/drawing/2014/main" id="{BD017017-3234-8C24-B9FC-80FB1120D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226FA8-C264-7189-EEA0-526400907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6135" y="1124887"/>
            <a:ext cx="4480560" cy="2352356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6135" y="3571197"/>
            <a:ext cx="4476967" cy="2123547"/>
          </a:xfrm>
        </p:spPr>
        <p:txBody>
          <a:bodyPr>
            <a:no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9545" y="1148037"/>
            <a:ext cx="4365199" cy="454670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7">
            <a:extLst>
              <a:ext uri="{FF2B5EF4-FFF2-40B4-BE49-F238E27FC236}">
                <a16:creationId xmlns:a16="http://schemas.microsoft.com/office/drawing/2014/main" id="{28B211FD-99D2-B373-669F-6E0F8E5B3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079EDA-1B98-E3C1-23AD-7FB6F39FE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6598" y="995425"/>
            <a:ext cx="8958805" cy="107723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6BDAEBE-3A0C-BBCD-A1F0-E1F1E07000E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616599" y="2257061"/>
            <a:ext cx="8958804" cy="3541853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236F3DDC-7FF8-F6A3-16EA-A01E7F795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Title 33">
            <a:extLst>
              <a:ext uri="{FF2B5EF4-FFF2-40B4-BE49-F238E27FC236}">
                <a16:creationId xmlns:a16="http://schemas.microsoft.com/office/drawing/2014/main" id="{E728EBB2-9164-AC06-6682-9505D88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915924" y="777240"/>
            <a:ext cx="6115497" cy="530352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937" y="879674"/>
            <a:ext cx="5377406" cy="2550005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3BA3AA6-E309-C0C7-B2C6-3705384B70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7638" y="3576900"/>
            <a:ext cx="4126635" cy="223361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540E5FCC-3981-FB51-F0ED-B8BAB5C45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CE2C9E-7BC3-0EB6-EBE4-26EE33A1F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7" y="891251"/>
            <a:ext cx="9653286" cy="1158254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B36301-48E6-AF64-5055-0CCA79474EA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400540" y="2257062"/>
            <a:ext cx="406271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973906-E48D-CA3F-3E96-205D2E688DC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88311" y="2257061"/>
            <a:ext cx="420315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4">
            <a:extLst>
              <a:ext uri="{FF2B5EF4-FFF2-40B4-BE49-F238E27FC236}">
                <a16:creationId xmlns:a16="http://schemas.microsoft.com/office/drawing/2014/main" id="{07AB38AA-85DC-3DF3-4ED4-B78FB670F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2DD44F-3200-BF06-94F9-C6A07EA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2361" y="777240"/>
            <a:ext cx="10007278" cy="1283843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7029" y="2261313"/>
            <a:ext cx="3275746" cy="36533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AA9CA0-D45C-FE27-D4E4-DD219364E4F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150734" y="2261313"/>
            <a:ext cx="5594236" cy="365335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F1219773-33FA-E4F9-4EAE-0764613F6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817C37-9292-1CF3-6529-DEF717427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61275" y="1134320"/>
            <a:ext cx="4803494" cy="1956122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61275" y="3418271"/>
            <a:ext cx="4803494" cy="2305409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5D7B0DF-23EB-406B-9FAA-0182626A91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563" y="1146638"/>
            <a:ext cx="4389120" cy="4572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9" r:id="rId4"/>
    <p:sldLayoutId id="2147483650" r:id="rId5"/>
    <p:sldLayoutId id="2147483652" r:id="rId6"/>
    <p:sldLayoutId id="2147483662" r:id="rId7"/>
    <p:sldLayoutId id="2147483663" r:id="rId8"/>
    <p:sldLayoutId id="2147483649" r:id="rId9"/>
    <p:sldLayoutId id="2147483666" r:id="rId10"/>
    <p:sldLayoutId id="2147483664" r:id="rId11"/>
    <p:sldLayoutId id="2147483665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4192554"/>
            <a:ext cx="9067800" cy="360785"/>
          </a:xfrm>
          <a:noFill/>
        </p:spPr>
        <p:txBody>
          <a:bodyPr>
            <a:noAutofit/>
          </a:bodyPr>
          <a:lstStyle/>
          <a:p>
            <a:br>
              <a:rPr lang="en-US" dirty="0"/>
            </a:br>
            <a:r>
              <a:rPr lang="en-US" dirty="0"/>
              <a:t>Hybrid Cloud Data Movement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944B6CDC-B8C9-3857-DD12-9EBB6FFA808B}"/>
              </a:ext>
            </a:extLst>
          </p:cNvPr>
          <p:cNvSpPr txBox="1">
            <a:spLocks/>
          </p:cNvSpPr>
          <p:nvPr/>
        </p:nvSpPr>
        <p:spPr>
          <a:xfrm>
            <a:off x="8616950" y="4298950"/>
            <a:ext cx="2101850" cy="1460501"/>
          </a:xfrm>
          <a:prstGeom prst="rect">
            <a:avLst/>
          </a:prstGeom>
          <a:noFill/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br>
              <a:rPr lang="en-US" dirty="0"/>
            </a:br>
            <a:br>
              <a:rPr lang="en-US" dirty="0"/>
            </a:br>
            <a:r>
              <a:rPr lang="en-US" sz="2400" b="1" dirty="0">
                <a:latin typeface="+mn-lt"/>
              </a:rPr>
              <a:t>Made By-</a:t>
            </a:r>
          </a:p>
          <a:p>
            <a:pPr algn="l"/>
            <a:r>
              <a:rPr lang="en-US" sz="2400" dirty="0">
                <a:latin typeface="+mn-lt"/>
              </a:rPr>
              <a:t>Asmita Porwal</a:t>
            </a:r>
            <a:br>
              <a:rPr lang="en-US" sz="2400" dirty="0">
                <a:latin typeface="+mn-lt"/>
              </a:rPr>
            </a:br>
            <a:br>
              <a:rPr lang="en-US" sz="2400" dirty="0">
                <a:latin typeface="+mn-lt"/>
              </a:rPr>
            </a:b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83028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598" y="995425"/>
            <a:ext cx="1798406" cy="1077230"/>
          </a:xfrm>
          <a:noFill/>
        </p:spPr>
        <p:txBody>
          <a:bodyPr anchor="ctr">
            <a:no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Pipeline for copy data from local to cloud</a:t>
            </a:r>
          </a:p>
          <a:p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F6ED9BE-BE39-5E7D-1E0B-462F1D54A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736" y="2817845"/>
            <a:ext cx="7009262" cy="289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97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070" y="914400"/>
            <a:ext cx="2441461" cy="908180"/>
          </a:xfrm>
          <a:noFill/>
        </p:spPr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3686" y="2021633"/>
            <a:ext cx="9567775" cy="3742559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457200" lvl="1" indent="0">
              <a:buNone/>
            </a:pPr>
            <a:r>
              <a:rPr lang="en-US" dirty="0"/>
              <a:t>Moved data to azure storage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D915733-7AC3-83F6-4C0C-5DA1DA4AB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463" y="2692461"/>
            <a:ext cx="4855020" cy="260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46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C59F6-9B22-C211-4B4C-A2FD4B914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599" y="995425"/>
            <a:ext cx="1680218" cy="646763"/>
          </a:xfrm>
          <a:noFill/>
        </p:spPr>
        <p:txBody>
          <a:bodyPr anchor="b"/>
          <a:lstStyle/>
          <a:p>
            <a:r>
              <a:rPr lang="en-US" dirty="0"/>
              <a:t>Output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CEE7DB-C29A-1E60-7D1E-9D76E3223EF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616599" y="1723053"/>
            <a:ext cx="8958804" cy="4075861"/>
          </a:xfrm>
        </p:spPr>
        <p:txBody>
          <a:bodyPr/>
          <a:lstStyle/>
          <a:p>
            <a:r>
              <a:rPr lang="en-US" dirty="0"/>
              <a:t>Transforming data in data bricks</a:t>
            </a:r>
          </a:p>
          <a:p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43FD50A-4CFC-1EFB-9A4F-5489D3A47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060" y="2201843"/>
            <a:ext cx="6928695" cy="359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30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599" y="995425"/>
            <a:ext cx="1953916" cy="652983"/>
          </a:xfrm>
          <a:noFill/>
        </p:spPr>
        <p:txBody>
          <a:bodyPr anchor="b"/>
          <a:lstStyle/>
          <a:p>
            <a:r>
              <a:rPr lang="en-US" dirty="0"/>
              <a:t>Output</a:t>
            </a:r>
          </a:p>
        </p:txBody>
      </p:sp>
      <p:pic>
        <p:nvPicPr>
          <p:cNvPr id="6" name="Content Placeholder 5" descr="A close-up of a chart&#10;&#10;Description automatically generated">
            <a:extLst>
              <a:ext uri="{FF2B5EF4-FFF2-40B4-BE49-F238E27FC236}">
                <a16:creationId xmlns:a16="http://schemas.microsoft.com/office/drawing/2014/main" id="{84FD0729-971F-54FB-4D48-D36807085794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988" y="1962903"/>
            <a:ext cx="7706376" cy="3836235"/>
          </a:xfrm>
        </p:spPr>
      </p:pic>
    </p:spTree>
    <p:extLst>
      <p:ext uri="{BB962C8B-B14F-4D97-AF65-F5344CB8AC3E}">
        <p14:creationId xmlns:p14="http://schemas.microsoft.com/office/powerpoint/2010/main" val="611567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9985B-0711-B60B-1B99-4577775F8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597" y="2890385"/>
            <a:ext cx="8958805" cy="1077230"/>
          </a:xfrm>
        </p:spPr>
        <p:txBody>
          <a:bodyPr/>
          <a:lstStyle/>
          <a:p>
            <a:r>
              <a:rPr lang="en-US" dirty="0"/>
              <a:t>Thank You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515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038" y="615820"/>
            <a:ext cx="3200400" cy="5422671"/>
          </a:xfrm>
          <a:noFill/>
        </p:spPr>
        <p:txBody>
          <a:bodyPr anchor="t">
            <a:no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6287" y="460310"/>
            <a:ext cx="4986068" cy="5578181"/>
          </a:xfrm>
          <a:noFill/>
        </p:spPr>
        <p:txBody>
          <a:bodyPr anchor="t">
            <a:normAutofit/>
          </a:bodyPr>
          <a:lstStyle/>
          <a:p>
            <a:r>
              <a:rPr lang="en-US" dirty="0"/>
              <a:t>Project Statement</a:t>
            </a:r>
          </a:p>
          <a:p>
            <a:r>
              <a:rPr lang="en-US" dirty="0"/>
              <a:t>Project Overview</a:t>
            </a:r>
          </a:p>
          <a:p>
            <a:r>
              <a:rPr lang="en-US" dirty="0"/>
              <a:t>Project flow</a:t>
            </a:r>
          </a:p>
          <a:p>
            <a:r>
              <a:rPr lang="en-US" dirty="0"/>
              <a:t>Azure Resource used</a:t>
            </a:r>
          </a:p>
          <a:p>
            <a:r>
              <a:rPr lang="en-US" i="0" dirty="0">
                <a:solidFill>
                  <a:srgbClr val="0D0D0D"/>
                </a:solidFill>
                <a:effectLst/>
              </a:rPr>
              <a:t>Dataset Used</a:t>
            </a:r>
            <a:endParaRPr lang="en-US" dirty="0"/>
          </a:p>
          <a:p>
            <a:r>
              <a:rPr lang="en-US" dirty="0"/>
              <a:t>Implementation</a:t>
            </a:r>
          </a:p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070817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4479" y="916841"/>
            <a:ext cx="10477529" cy="5289630"/>
          </a:xfrm>
          <a:solidFill>
            <a:schemeClr val="bg1">
              <a:alpha val="95000"/>
            </a:schemeClr>
          </a:solidFill>
        </p:spPr>
        <p:txBody>
          <a:bodyPr anchor="ctr"/>
          <a:lstStyle/>
          <a:p>
            <a:pPr algn="l"/>
            <a:r>
              <a:rPr lang="en-US" sz="3600" dirty="0"/>
              <a:t>Project Statement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r>
              <a:rPr lang="en-US" sz="2400" b="0" i="0" dirty="0">
                <a:solidFill>
                  <a:srgbClr val="000000"/>
                </a:solidFill>
                <a:effectLst/>
                <a:latin typeface="+mn-lt"/>
                <a:cs typeface="Angsana New" panose="020B0502040204020203" pitchFamily="18" charset="-34"/>
              </a:rPr>
              <a:t>Implement a project that involves moving and transforming data between an on-premises ,azure SQL Server database and Azure Synapse Analytics , Azure databrick</a:t>
            </a:r>
            <a:r>
              <a:rPr lang="en-US" sz="2400" dirty="0">
                <a:solidFill>
                  <a:srgbClr val="000000"/>
                </a:solidFill>
                <a:latin typeface="+mn-lt"/>
                <a:cs typeface="Angsana New" panose="020B0502040204020203" pitchFamily="18" charset="-34"/>
              </a:rPr>
              <a:t> ,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+mn-lt"/>
                <a:cs typeface="Angsana New" panose="020B0502040204020203" pitchFamily="18" charset="-34"/>
              </a:rPr>
              <a:t>azure datafactory.</a:t>
            </a:r>
            <a:br>
              <a:rPr lang="en-US" sz="2400" dirty="0">
                <a:latin typeface="+mn-lt"/>
                <a:cs typeface="Angsana New" panose="020B0502040204020203" pitchFamily="18" charset="-34"/>
              </a:rPr>
            </a:br>
            <a:endParaRPr lang="en-US" sz="2400" dirty="0">
              <a:latin typeface="+mn-lt"/>
              <a:cs typeface="Angsana New" panose="020B0502040204020203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0945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0694" y="1124887"/>
            <a:ext cx="9346001" cy="1276192"/>
          </a:xfrm>
          <a:noFill/>
        </p:spPr>
        <p:txBody>
          <a:bodyPr>
            <a:noAutofit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Project Overview</a:t>
            </a:r>
            <a:br>
              <a:rPr lang="en-US" dirty="0"/>
            </a:br>
            <a:endParaRPr lang="en-US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F4583933-95EE-13B0-55ED-7B10E3D386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6131" y="2152261"/>
            <a:ext cx="9696971" cy="3542483"/>
          </a:xfrm>
        </p:spPr>
        <p:txBody>
          <a:bodyPr/>
          <a:lstStyle/>
          <a:p>
            <a:r>
              <a:rPr lang="en-US" sz="1600" dirty="0"/>
              <a:t>Our project revolves around building a comprehensive data engineering solution on Microsoft Azure, focusing on seamless data migration, transformation, and analytics. The key components of this end-to-end pipeline include: </a:t>
            </a:r>
          </a:p>
          <a:p>
            <a:r>
              <a:rPr lang="en-US" sz="1600" dirty="0"/>
              <a:t>● Data Ingestion </a:t>
            </a:r>
          </a:p>
          <a:p>
            <a:r>
              <a:rPr lang="en-US" sz="1600" dirty="0"/>
              <a:t>● Data Storage </a:t>
            </a:r>
          </a:p>
          <a:p>
            <a:r>
              <a:rPr lang="en-US" sz="1600" dirty="0"/>
              <a:t>● Data Transformation </a:t>
            </a:r>
          </a:p>
          <a:p>
            <a:r>
              <a:rPr lang="en-US" sz="1600" dirty="0"/>
              <a:t>● Data Governance</a:t>
            </a:r>
          </a:p>
          <a:p>
            <a:r>
              <a:rPr lang="en-US" sz="1600" dirty="0"/>
              <a:t> ● Data Analytics </a:t>
            </a:r>
          </a:p>
          <a:p>
            <a:r>
              <a:rPr lang="en-US" sz="1600" dirty="0"/>
              <a:t>This project aims to empower organizations with a seamless, secure, and scalable data pipeline, providing the tools needed to make informed decisions through efficient data handling and compelling visual analytics. The combination of Azure services establishes a robust ecosystem, ensuring the success of the entire data journey.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08037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599" y="995425"/>
            <a:ext cx="3235320" cy="1181718"/>
          </a:xfrm>
          <a:noFill/>
        </p:spPr>
        <p:txBody>
          <a:bodyPr/>
          <a:lstStyle/>
          <a:p>
            <a:r>
              <a:rPr lang="en-US" dirty="0"/>
              <a:t>Project flow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A diagram of a data flow&#10;&#10;Description automatically generated">
            <a:extLst>
              <a:ext uri="{FF2B5EF4-FFF2-40B4-BE49-F238E27FC236}">
                <a16:creationId xmlns:a16="http://schemas.microsoft.com/office/drawing/2014/main" id="{8546095C-78B5-A448-8027-3CEE8E5C9072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563" y="2257425"/>
            <a:ext cx="7707086" cy="3541713"/>
          </a:xfrm>
          <a:noFill/>
        </p:spPr>
      </p:pic>
    </p:spTree>
    <p:extLst>
      <p:ext uri="{BB962C8B-B14F-4D97-AF65-F5344CB8AC3E}">
        <p14:creationId xmlns:p14="http://schemas.microsoft.com/office/powerpoint/2010/main" val="1667462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842265-4FF9-1B44-FEB5-821C943C6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937" y="879675"/>
            <a:ext cx="5377406" cy="1353452"/>
          </a:xfrm>
        </p:spPr>
        <p:txBody>
          <a:bodyPr/>
          <a:lstStyle/>
          <a:p>
            <a:r>
              <a:rPr lang="en-US" dirty="0"/>
              <a:t>Azure Resource used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45969B-1704-F63D-6589-8EFA988FBC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17638" y="1785258"/>
            <a:ext cx="4126635" cy="402525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Azure Data Lake Gen2 Storage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Azure Data Factory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Azure Databricks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Azure Synapse Analytics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Azure Key Vault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Microsoft Power BI </a:t>
            </a:r>
          </a:p>
        </p:txBody>
      </p:sp>
    </p:spTree>
    <p:extLst>
      <p:ext uri="{BB962C8B-B14F-4D97-AF65-F5344CB8AC3E}">
        <p14:creationId xmlns:p14="http://schemas.microsoft.com/office/powerpoint/2010/main" val="2032268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357" y="891250"/>
            <a:ext cx="3215557" cy="1279671"/>
          </a:xfrm>
          <a:noFill/>
        </p:spPr>
        <p:txBody>
          <a:bodyPr/>
          <a:lstStyle/>
          <a:p>
            <a:r>
              <a:rPr lang="en-US" i="0" dirty="0">
                <a:solidFill>
                  <a:srgbClr val="0D0D0D"/>
                </a:solidFill>
                <a:effectLst/>
              </a:rPr>
              <a:t>Dataset Used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400540" y="2257062"/>
            <a:ext cx="9578480" cy="3541853"/>
          </a:xfrm>
          <a:noFill/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dataset is an open-source database provided by Microsoft namely 'AdventureWorks2017’.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 It contains a lot of different tables with their corresponding relationships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have used light weight </a:t>
            </a:r>
            <a:r>
              <a:rPr lang="en-US" sz="1800" dirty="0"/>
              <a:t>AdventureWorks2017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595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361" y="1119673"/>
            <a:ext cx="4139002" cy="1225421"/>
          </a:xfrm>
          <a:noFill/>
        </p:spPr>
        <p:txBody>
          <a:bodyPr anchor="b"/>
          <a:lstStyle/>
          <a:p>
            <a:r>
              <a:rPr lang="en-US" dirty="0"/>
              <a:t>Implementation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E640F-7F5A-BDB7-205D-765FA80B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029" y="2261313"/>
            <a:ext cx="9652610" cy="3653350"/>
          </a:xfrm>
          <a:noFill/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0D0D0D"/>
                </a:solidFill>
                <a:effectLst/>
              </a:rPr>
              <a:t>Data Ingestion - Create a Self-Hosted Integration Runtime for on-premises SQL Server.</a:t>
            </a: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0D0D0D"/>
                </a:solidFill>
                <a:effectLst/>
              </a:rPr>
              <a:t>Data Storage - Copy data from SQL Server to Azure Data Lake Storage Gen2 using Azure Data Factory.</a:t>
            </a: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0D0D0D"/>
                </a:solidFill>
                <a:effectLst/>
              </a:rPr>
              <a:t>Data Transformation - Utilize Azure Databricks for data transformation.</a:t>
            </a: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0D0D0D"/>
                </a:solidFill>
                <a:effectLst/>
              </a:rPr>
              <a:t>Data Governance - Implement Azure Key Vaults and Active Directory for monitoring.</a:t>
            </a: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0D0D0D"/>
                </a:solidFill>
                <a:effectLst/>
              </a:rPr>
              <a:t>Data Analytics - Connect Power BI to Azure Synapse Analytics for visualizations.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086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C61CC16-17FE-0648-0F43-EAF814B695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7469" y="1134320"/>
            <a:ext cx="9807300" cy="688260"/>
          </a:xfrm>
        </p:spPr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43EF6EE1-731F-12B6-CB93-FA4A14E50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9437" y="2065177"/>
            <a:ext cx="9695332" cy="3658504"/>
          </a:xfrm>
        </p:spPr>
        <p:txBody>
          <a:bodyPr/>
          <a:lstStyle/>
          <a:p>
            <a:r>
              <a:rPr lang="en-US" dirty="0"/>
              <a:t>Database on SQL server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C15F32E-78FA-86C2-1F48-D86031799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083" y="2757123"/>
            <a:ext cx="5193480" cy="269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2561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10081922">
      <a:dk1>
        <a:srgbClr val="000000"/>
      </a:dk1>
      <a:lt1>
        <a:srgbClr val="FFFFFF"/>
      </a:lt1>
      <a:dk2>
        <a:srgbClr val="435369"/>
      </a:dk2>
      <a:lt2>
        <a:srgbClr val="E7E5E5"/>
      </a:lt2>
      <a:accent1>
        <a:srgbClr val="F2E5D8"/>
      </a:accent1>
      <a:accent2>
        <a:srgbClr val="8C3A27"/>
      </a:accent2>
      <a:accent3>
        <a:srgbClr val="F0C8BC"/>
      </a:accent3>
      <a:accent4>
        <a:srgbClr val="D9A390"/>
      </a:accent4>
      <a:accent5>
        <a:srgbClr val="FFF6F4"/>
      </a:accent5>
      <a:accent6>
        <a:srgbClr val="183F1E"/>
      </a:accent6>
      <a:hlink>
        <a:srgbClr val="467886"/>
      </a:hlink>
      <a:folHlink>
        <a:srgbClr val="96607D"/>
      </a:folHlink>
    </a:clrScheme>
    <a:fontScheme name="Custom 100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10081922_Win32_SL_V4" id="{CCBED28E-3218-45D8-920F-A2D91CCE8680}" vid="{A1C6549C-A185-4AC8-97B3-DFFFA73555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2D96AF-4C9E-4DD0-A165-CD22BB87D0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A349358-775F-4CF9-9AE6-33A7901637E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AF1DBB7-4BA2-49E3-BEC8-A38406CA5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{0D76D393-455E-46EC-86F7-872CE4369DB0}tf10081922_win32</Template>
  <TotalTime>90</TotalTime>
  <Words>336</Words>
  <Application>Microsoft Office PowerPoint</Application>
  <PresentationFormat>Widescreen</PresentationFormat>
  <Paragraphs>50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Aptos</vt:lpstr>
      <vt:lpstr>Arial</vt:lpstr>
      <vt:lpstr>Calibri</vt:lpstr>
      <vt:lpstr>Quire Sans Pro Light</vt:lpstr>
      <vt:lpstr>Tisa Offc Serif Pro</vt:lpstr>
      <vt:lpstr>Custom</vt:lpstr>
      <vt:lpstr> Hybrid Cloud Data Movement     </vt:lpstr>
      <vt:lpstr>Agenda</vt:lpstr>
      <vt:lpstr>Project Statement    Implement a project that involves moving and transforming data between an on-premises ,azure SQL Server database and Azure Synapse Analytics , Azure databrick , azure datafactory. </vt:lpstr>
      <vt:lpstr>  Project Overview </vt:lpstr>
      <vt:lpstr>Project flow </vt:lpstr>
      <vt:lpstr>Azure Resource used </vt:lpstr>
      <vt:lpstr>Dataset Used </vt:lpstr>
      <vt:lpstr>Implementation </vt:lpstr>
      <vt:lpstr>Output</vt:lpstr>
      <vt:lpstr>Output</vt:lpstr>
      <vt:lpstr>Output</vt:lpstr>
      <vt:lpstr>Output</vt:lpstr>
      <vt:lpstr>Output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Hybrid Cloud Data Movement</dc:title>
  <dc:creator>Asmita</dc:creator>
  <cp:lastModifiedBy>Asmita Porwal</cp:lastModifiedBy>
  <cp:revision>3</cp:revision>
  <dcterms:created xsi:type="dcterms:W3CDTF">2024-02-28T05:45:18Z</dcterms:created>
  <dcterms:modified xsi:type="dcterms:W3CDTF">2024-02-29T21:33:34Z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